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3" r:id="rId2"/>
    <p:sldId id="257" r:id="rId3"/>
    <p:sldId id="275" r:id="rId4"/>
    <p:sldId id="271" r:id="rId5"/>
    <p:sldId id="259" r:id="rId6"/>
    <p:sldId id="270" r:id="rId7"/>
    <p:sldId id="274" r:id="rId8"/>
    <p:sldId id="276" r:id="rId9"/>
    <p:sldId id="266" r:id="rId10"/>
    <p:sldId id="269" r:id="rId11"/>
    <p:sldId id="267" r:id="rId12"/>
    <p:sldId id="256" r:id="rId13"/>
    <p:sldId id="261" r:id="rId14"/>
    <p:sldId id="258" r:id="rId15"/>
    <p:sldId id="260" r:id="rId16"/>
    <p:sldId id="262" r:id="rId17"/>
    <p:sldId id="263" r:id="rId18"/>
    <p:sldId id="264"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4" d="100"/>
          <a:sy n="74" d="100"/>
        </p:scale>
        <p:origin x="49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3649FE-6C62-43C4-B57B-D21E28C76D4D}" type="datetimeFigureOut">
              <a:rPr lang="en-US" smtClean="0"/>
              <a:t>12/13/2020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F98D61-ADB2-41EB-A6FA-F5F210C2E6A2}" type="slidenum">
              <a:rPr lang="en-US" smtClean="0"/>
              <a:t>‹#›</a:t>
            </a:fld>
            <a:endParaRPr lang="en-US"/>
          </a:p>
        </p:txBody>
      </p:sp>
    </p:spTree>
    <p:extLst>
      <p:ext uri="{BB962C8B-B14F-4D97-AF65-F5344CB8AC3E}">
        <p14:creationId xmlns:p14="http://schemas.microsoft.com/office/powerpoint/2010/main" val="2558812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743EC6-299C-434E-8C38-76C4B92E3051}"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298146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743EC6-299C-434E-8C38-76C4B92E3051}"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2246070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743EC6-299C-434E-8C38-76C4B92E3051}"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3163346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lgn="r" rtl="1">
              <a:defRPr b="1">
                <a:cs typeface="B Nazanin" panose="00000400000000000000" pitchFamily="2" charset="-78"/>
              </a:defRPr>
            </a:lvl1pPr>
            <a:lvl2pPr algn="r" rtl="1">
              <a:defRPr b="1">
                <a:cs typeface="B Nazanin" panose="00000400000000000000" pitchFamily="2" charset="-78"/>
              </a:defRPr>
            </a:lvl2pPr>
            <a:lvl3pPr algn="r" rtl="1">
              <a:defRPr b="1">
                <a:cs typeface="B Nazanin" panose="00000400000000000000" pitchFamily="2" charset="-78"/>
              </a:defRPr>
            </a:lvl3pPr>
            <a:lvl4pPr algn="r" rtl="1">
              <a:defRPr b="1">
                <a:cs typeface="B Nazanin" panose="00000400000000000000" pitchFamily="2" charset="-78"/>
              </a:defRPr>
            </a:lvl4pPr>
            <a:lvl5pPr algn="r" rtl="1">
              <a:defRPr b="1">
                <a:cs typeface="B Nazanin" panose="00000400000000000000" pitchFamily="2" charset="-78"/>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r>
              <a:rPr lang="fa-IR" dirty="0" smtClean="0"/>
              <a:t>هفته پژوهش 1399</a:t>
            </a:r>
            <a:endParaRPr lang="en-US" dirty="0"/>
          </a:p>
        </p:txBody>
      </p:sp>
      <p:sp>
        <p:nvSpPr>
          <p:cNvPr id="5" name="Footer Placeholder 4"/>
          <p:cNvSpPr>
            <a:spLocks noGrp="1"/>
          </p:cNvSpPr>
          <p:nvPr>
            <p:ph type="ftr" sz="quarter" idx="11"/>
          </p:nvPr>
        </p:nvSpPr>
        <p:spPr/>
        <p:txBody>
          <a:bodyPr/>
          <a:lstStyle/>
          <a:p>
            <a:r>
              <a:rPr lang="fa-IR" dirty="0" smtClean="0"/>
              <a:t>دانشگاه آزاد اسلامی واحد نور</a:t>
            </a:r>
            <a:endParaRPr lang="en-US" dirty="0"/>
          </a:p>
        </p:txBody>
      </p:sp>
      <p:sp>
        <p:nvSpPr>
          <p:cNvPr id="6" name="Slide Number Placeholder 5"/>
          <p:cNvSpPr>
            <a:spLocks noGrp="1"/>
          </p:cNvSpPr>
          <p:nvPr>
            <p:ph type="sldNum" sz="quarter" idx="12"/>
          </p:nvPr>
        </p:nvSpPr>
        <p:spPr/>
        <p:txBody>
          <a:bodyPr/>
          <a:lstStyle>
            <a:lvl1pPr>
              <a:defRPr/>
            </a:lvl1pPr>
          </a:lstStyle>
          <a:p>
            <a:fld id="{4B805350-75D6-46F9-88CF-686A5C7DFCB5}" type="slidenum">
              <a:rPr lang="en-US" smtClean="0"/>
              <a:pPr/>
              <a:t>‹#›</a:t>
            </a:fld>
            <a:endParaRPr lang="en-US" dirty="0"/>
          </a:p>
        </p:txBody>
      </p:sp>
    </p:spTree>
    <p:extLst>
      <p:ext uri="{BB962C8B-B14F-4D97-AF65-F5344CB8AC3E}">
        <p14:creationId xmlns:p14="http://schemas.microsoft.com/office/powerpoint/2010/main" val="2140388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43EC6-299C-434E-8C38-76C4B92E3051}"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850747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743EC6-299C-434E-8C38-76C4B92E3051}"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2301757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743EC6-299C-434E-8C38-76C4B92E3051}" type="datetimeFigureOut">
              <a:rPr lang="en-US" smtClean="0"/>
              <a:t>12/13/2020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3396837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743EC6-299C-434E-8C38-76C4B92E3051}" type="datetimeFigureOut">
              <a:rPr lang="en-US" smtClean="0"/>
              <a:t>12/13/2020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4155088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743EC6-299C-434E-8C38-76C4B92E3051}" type="datetimeFigureOut">
              <a:rPr lang="en-US" smtClean="0"/>
              <a:t>12/13/2020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1851720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743EC6-299C-434E-8C38-76C4B92E3051}"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2648466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743EC6-299C-434E-8C38-76C4B92E3051}"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E5889F-4C4A-4991-A39C-03274CF36803}" type="slidenum">
              <a:rPr lang="en-US" smtClean="0"/>
              <a:t>‹#›</a:t>
            </a:fld>
            <a:endParaRPr lang="en-US"/>
          </a:p>
        </p:txBody>
      </p:sp>
    </p:spTree>
    <p:extLst>
      <p:ext uri="{BB962C8B-B14F-4D97-AF65-F5344CB8AC3E}">
        <p14:creationId xmlns:p14="http://schemas.microsoft.com/office/powerpoint/2010/main" val="1939465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743EC6-299C-434E-8C38-76C4B92E3051}" type="datetimeFigureOut">
              <a:rPr lang="en-US" smtClean="0"/>
              <a:t>12/13/2020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5889F-4C4A-4991-A39C-03274CF36803}" type="slidenum">
              <a:rPr lang="en-US" smtClean="0"/>
              <a:t>‹#›</a:t>
            </a:fld>
            <a:endParaRPr lang="en-US"/>
          </a:p>
        </p:txBody>
      </p:sp>
    </p:spTree>
    <p:extLst>
      <p:ext uri="{BB962C8B-B14F-4D97-AF65-F5344CB8AC3E}">
        <p14:creationId xmlns:p14="http://schemas.microsoft.com/office/powerpoint/2010/main" val="2741103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4.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68188"/>
            <a:ext cx="10515600" cy="5251806"/>
          </a:xfrm>
        </p:spPr>
        <p:txBody>
          <a:bodyPr/>
          <a:lstStyle/>
          <a:p>
            <a:pPr marL="0" indent="0" algn="ctr">
              <a:buNone/>
            </a:pPr>
            <a:r>
              <a:rPr lang="fa-IR" b="1" dirty="0" smtClean="0">
                <a:latin typeface="B Naz"/>
                <a:cs typeface="B zar" panose="00000400000000000000" pitchFamily="2" charset="-78"/>
              </a:rPr>
              <a:t> </a:t>
            </a:r>
            <a:r>
              <a:rPr lang="fa-IR" b="1" dirty="0">
                <a:latin typeface="B Naz"/>
                <a:cs typeface="B zar" panose="00000400000000000000" pitchFamily="2" charset="-78"/>
              </a:rPr>
              <a:t>کارگاه آشنایی با شیوه نامه های </a:t>
            </a:r>
            <a:r>
              <a:rPr lang="fa-IR" b="1" dirty="0" smtClean="0">
                <a:latin typeface="B Naz"/>
                <a:cs typeface="B zar" panose="00000400000000000000" pitchFamily="2" charset="-78"/>
              </a:rPr>
              <a:t>پژوهشی </a:t>
            </a:r>
            <a:r>
              <a:rPr lang="fa-IR" b="1" dirty="0">
                <a:latin typeface="B Naz"/>
                <a:cs typeface="B zar" panose="00000400000000000000" pitchFamily="2" charset="-78"/>
              </a:rPr>
              <a:t>تحصیلات تکمیلی</a:t>
            </a:r>
            <a:endParaRPr lang="fa-IR" b="1" dirty="0" smtClean="0">
              <a:latin typeface="B Naz"/>
              <a:cs typeface="B zar" panose="00000400000000000000" pitchFamily="2" charset="-78"/>
            </a:endParaRPr>
          </a:p>
          <a:p>
            <a:pPr marL="0" indent="0" algn="ctr">
              <a:buNone/>
            </a:pPr>
            <a:endParaRPr lang="fa-IR" b="1" dirty="0">
              <a:latin typeface="B Naz"/>
              <a:cs typeface="B zar" panose="00000400000000000000" pitchFamily="2" charset="-78"/>
            </a:endParaRPr>
          </a:p>
          <a:p>
            <a:pPr marL="0" indent="0" algn="ctr">
              <a:buNone/>
            </a:pPr>
            <a:r>
              <a:rPr lang="fa-IR" b="1" dirty="0" smtClean="0">
                <a:latin typeface="B Naz"/>
                <a:cs typeface="B zar" panose="00000400000000000000" pitchFamily="2" charset="-78"/>
              </a:rPr>
              <a:t>دانشگاه آزاد اسلامی واحد نور</a:t>
            </a:r>
          </a:p>
          <a:p>
            <a:pPr marL="0" indent="0" algn="ctr">
              <a:buNone/>
            </a:pPr>
            <a:endParaRPr lang="fa-IR" b="1" dirty="0">
              <a:latin typeface="B Naz"/>
              <a:cs typeface="B zar" panose="00000400000000000000" pitchFamily="2" charset="-78"/>
            </a:endParaRPr>
          </a:p>
          <a:p>
            <a:pPr marL="0" indent="0" algn="ctr">
              <a:buNone/>
            </a:pPr>
            <a:r>
              <a:rPr lang="fa-IR" b="1" dirty="0" smtClean="0">
                <a:latin typeface="B Naz"/>
                <a:cs typeface="B zar" panose="00000400000000000000" pitchFamily="2" charset="-78"/>
              </a:rPr>
              <a:t>هفته پژوهش 1399</a:t>
            </a:r>
          </a:p>
          <a:p>
            <a:pPr marL="0" indent="0" algn="ctr">
              <a:buNone/>
            </a:pPr>
            <a:endParaRPr lang="fa-IR" b="1" dirty="0">
              <a:latin typeface="B Naz"/>
              <a:cs typeface="B zar" panose="00000400000000000000" pitchFamily="2" charset="-78"/>
            </a:endParaRPr>
          </a:p>
          <a:p>
            <a:pPr marL="0" indent="0" algn="ctr">
              <a:buNone/>
            </a:pPr>
            <a:r>
              <a:rPr lang="fa-IR" b="1" dirty="0" smtClean="0">
                <a:latin typeface="B Naz"/>
                <a:cs typeface="B zar" panose="00000400000000000000" pitchFamily="2" charset="-78"/>
              </a:rPr>
              <a:t>علی اکبر مشایخ، سید صالح قریشی</a:t>
            </a:r>
            <a:endParaRPr lang="en-US" b="1" dirty="0">
              <a:latin typeface="B Naz"/>
              <a:cs typeface="B zar" panose="00000400000000000000" pitchFamily="2" charset="-78"/>
            </a:endParaRPr>
          </a:p>
        </p:txBody>
      </p:sp>
      <p:pic>
        <p:nvPicPr>
          <p:cNvPr id="2" name="kargahe pajuhes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614670" y="4875727"/>
            <a:ext cx="609600" cy="609600"/>
          </a:xfrm>
          <a:prstGeom prst="rect">
            <a:avLst/>
          </a:prstGeom>
        </p:spPr>
      </p:pic>
    </p:spTree>
    <p:extLst>
      <p:ext uri="{BB962C8B-B14F-4D97-AF65-F5344CB8AC3E}">
        <p14:creationId xmlns:p14="http://schemas.microsoft.com/office/powerpoint/2010/main" val="2773182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1957891"/>
            <a:ext cx="9979152" cy="3926541"/>
          </a:xfrm>
        </p:spPr>
      </p:pic>
    </p:spTree>
    <p:extLst>
      <p:ext uri="{BB962C8B-B14F-4D97-AF65-F5344CB8AC3E}">
        <p14:creationId xmlns:p14="http://schemas.microsoft.com/office/powerpoint/2010/main" val="3776705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3336" y="387275"/>
            <a:ext cx="11338560" cy="5443369"/>
          </a:xfrm>
        </p:spPr>
      </p:pic>
    </p:spTree>
    <p:extLst>
      <p:ext uri="{BB962C8B-B14F-4D97-AF65-F5344CB8AC3E}">
        <p14:creationId xmlns:p14="http://schemas.microsoft.com/office/powerpoint/2010/main" val="2064932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ISSN</a:t>
            </a:r>
            <a:endParaRPr lang="en-US" dirty="0"/>
          </a:p>
        </p:txBody>
      </p:sp>
      <p:sp>
        <p:nvSpPr>
          <p:cNvPr id="6" name="Content Placeholder 5"/>
          <p:cNvSpPr>
            <a:spLocks noGrp="1"/>
          </p:cNvSpPr>
          <p:nvPr>
            <p:ph idx="1"/>
          </p:nvPr>
        </p:nvSpPr>
        <p:spPr/>
        <p:txBody>
          <a:bodyPr>
            <a:normAutofit/>
          </a:bodyPr>
          <a:lstStyle/>
          <a:p>
            <a:pPr algn="r" rtl="1"/>
            <a:r>
              <a:rPr lang="en-US" b="1" dirty="0" smtClean="0"/>
              <a:t>ISSN</a:t>
            </a:r>
            <a:r>
              <a:rPr lang="en-US" b="1" dirty="0"/>
              <a:t> </a:t>
            </a:r>
            <a:r>
              <a:rPr lang="fa-IR" b="1" dirty="0"/>
              <a:t>مخفف کلمه </a:t>
            </a:r>
            <a:r>
              <a:rPr lang="en-US" b="1" dirty="0"/>
              <a:t>International Standard Serial Number، </a:t>
            </a:r>
            <a:r>
              <a:rPr lang="fa-IR" b="1" dirty="0"/>
              <a:t>به معنای شماره سریال استاندارد بین‌المللی می‌باشد. </a:t>
            </a:r>
            <a:endParaRPr lang="en-US" b="1" dirty="0" smtClean="0"/>
          </a:p>
          <a:p>
            <a:pPr algn="r" rtl="1"/>
            <a:r>
              <a:rPr lang="fa-IR" b="1" dirty="0" smtClean="0"/>
              <a:t>نام </a:t>
            </a:r>
            <a:r>
              <a:rPr lang="fa-IR" b="1" dirty="0"/>
              <a:t>کامل آن، مرکز بین المللی اطلاعات پیایندها است که برای هر مجله منحصر به فرد می‌باشد و متعلق به نشریاتی است که بصورت دوره‌ای چاپ یا الکترونیکی می‌شوند و آن‌ها را از سایر نشریات متمایز می‌کند.</a:t>
            </a:r>
          </a:p>
          <a:p>
            <a:pPr algn="r" rtl="1"/>
            <a:r>
              <a:rPr lang="en-US" b="1" dirty="0"/>
              <a:t>ISSN </a:t>
            </a:r>
            <a:r>
              <a:rPr lang="fa-IR" b="1" dirty="0"/>
              <a:t>یک شماره هشت رقمی است که هفت رقم اول آن شماره منحصر بفرد پایند و آخرین رقم آن شماره کنترل کننده نامیده می‌شود. نوشتن این شماره با عبارت </a:t>
            </a:r>
            <a:r>
              <a:rPr lang="en-US" b="1" dirty="0"/>
              <a:t>ISSN </a:t>
            </a:r>
            <a:r>
              <a:rPr lang="fa-IR" b="1" dirty="0"/>
              <a:t>شروع می‌شود و همچنین جهت سهولت در خواندن آن، بین چهار رقم اول و چهار رقم دوم یک خط فاصله قرار می‌گیرد. بدین شکل :  0378-7443  </a:t>
            </a:r>
            <a:r>
              <a:rPr lang="en-US" b="1" dirty="0"/>
              <a:t>ISSN .</a:t>
            </a:r>
          </a:p>
          <a:p>
            <a:pPr algn="r" rtl="1"/>
            <a:endParaRPr lang="en-US" dirty="0"/>
          </a:p>
        </p:txBody>
      </p:sp>
    </p:spTree>
    <p:extLst>
      <p:ext uri="{BB962C8B-B14F-4D97-AF65-F5344CB8AC3E}">
        <p14:creationId xmlns:p14="http://schemas.microsoft.com/office/powerpoint/2010/main" val="3217753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638" y="408791"/>
            <a:ext cx="11478409" cy="6449209"/>
          </a:xfrm>
        </p:spPr>
      </p:pic>
    </p:spTree>
    <p:extLst>
      <p:ext uri="{BB962C8B-B14F-4D97-AF65-F5344CB8AC3E}">
        <p14:creationId xmlns:p14="http://schemas.microsoft.com/office/powerpoint/2010/main" val="1056778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ارزیابی مقالات</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5002" y="1301674"/>
            <a:ext cx="10327341" cy="5556325"/>
          </a:xfrm>
        </p:spPr>
      </p:pic>
    </p:spTree>
    <p:extLst>
      <p:ext uri="{BB962C8B-B14F-4D97-AF65-F5344CB8AC3E}">
        <p14:creationId xmlns:p14="http://schemas.microsoft.com/office/powerpoint/2010/main" val="291925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972" y="365126"/>
            <a:ext cx="11041828" cy="958066"/>
          </a:xfrm>
        </p:spPr>
        <p:txBody>
          <a:bodyPr/>
          <a:lstStyle/>
          <a:p>
            <a:r>
              <a:rPr lang="fa-IR" dirty="0" smtClean="0"/>
              <a:t>ارزیابی مقالات</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972" y="1323191"/>
            <a:ext cx="11198709" cy="5357308"/>
          </a:xfrm>
        </p:spPr>
      </p:pic>
    </p:spTree>
    <p:extLst>
      <p:ext uri="{BB962C8B-B14F-4D97-AF65-F5344CB8AC3E}">
        <p14:creationId xmlns:p14="http://schemas.microsoft.com/office/powerpoint/2010/main" val="1499058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831" y="86063"/>
            <a:ext cx="10515600" cy="451820"/>
          </a:xfrm>
        </p:spPr>
        <p:txBody>
          <a:bodyPr>
            <a:normAutofit fontScale="90000"/>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4095" y="828340"/>
            <a:ext cx="11005072" cy="5895190"/>
          </a:xfrm>
        </p:spPr>
      </p:pic>
    </p:spTree>
    <p:extLst>
      <p:ext uri="{BB962C8B-B14F-4D97-AF65-F5344CB8AC3E}">
        <p14:creationId xmlns:p14="http://schemas.microsoft.com/office/powerpoint/2010/main" val="2908499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396" y="365126"/>
            <a:ext cx="11306286" cy="6492874"/>
          </a:xfrm>
        </p:spPr>
      </p:pic>
    </p:spTree>
    <p:extLst>
      <p:ext uri="{BB962C8B-B14F-4D97-AF65-F5344CB8AC3E}">
        <p14:creationId xmlns:p14="http://schemas.microsoft.com/office/powerpoint/2010/main" val="4009569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819" y="107576"/>
            <a:ext cx="12095181" cy="6750424"/>
          </a:xfrm>
        </p:spPr>
      </p:pic>
    </p:spTree>
    <p:extLst>
      <p:ext uri="{BB962C8B-B14F-4D97-AF65-F5344CB8AC3E}">
        <p14:creationId xmlns:p14="http://schemas.microsoft.com/office/powerpoint/2010/main" val="3409885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rtl="1">
              <a:buNone/>
            </a:pPr>
            <a:r>
              <a:rPr lang="fa-IR" dirty="0" smtClean="0"/>
              <a:t>تلفن</a:t>
            </a:r>
          </a:p>
          <a:p>
            <a:pPr marL="0" indent="0" algn="ctr" rtl="1">
              <a:buNone/>
            </a:pPr>
            <a:endParaRPr lang="fa-IR" dirty="0" smtClean="0"/>
          </a:p>
          <a:p>
            <a:pPr marL="0" indent="0" algn="ctr" rtl="1">
              <a:buNone/>
            </a:pPr>
            <a:r>
              <a:rPr lang="fa-IR" dirty="0" smtClean="0"/>
              <a:t>01144511900</a:t>
            </a:r>
          </a:p>
          <a:p>
            <a:pPr marL="0" indent="0" algn="ctr" rtl="1">
              <a:buNone/>
            </a:pPr>
            <a:endParaRPr lang="fa-IR" dirty="0" smtClean="0"/>
          </a:p>
          <a:p>
            <a:pPr marL="0" indent="0" algn="ctr" rtl="1">
              <a:buNone/>
            </a:pPr>
            <a:r>
              <a:rPr lang="ar-SA" dirty="0" smtClean="0"/>
              <a:t>روزهای </a:t>
            </a:r>
            <a:r>
              <a:rPr lang="ar-SA" dirty="0"/>
              <a:t>شنبه تا چهارشنبه از ساعت ۸ تا </a:t>
            </a:r>
            <a:r>
              <a:rPr lang="fa-IR" dirty="0" smtClean="0"/>
              <a:t>13</a:t>
            </a:r>
            <a:r>
              <a:rPr lang="ar-SA" dirty="0" smtClean="0"/>
              <a:t> </a:t>
            </a:r>
            <a:r>
              <a:rPr lang="ar-SA" dirty="0"/>
              <a:t>پاسخگوی همه دانشجویان و اساتید در حوزه تحصیلات تکمیلی می </a:t>
            </a:r>
            <a:r>
              <a:rPr lang="ar-SA" dirty="0" smtClean="0"/>
              <a:t>باشد</a:t>
            </a:r>
            <a:r>
              <a:rPr lang="fa-IR" dirty="0" smtClean="0"/>
              <a:t>.</a:t>
            </a:r>
            <a:endParaRPr lang="en-US" dirty="0"/>
          </a:p>
          <a:p>
            <a:pPr marL="0" indent="0" algn="ctr">
              <a:buNone/>
            </a:pPr>
            <a:endParaRPr lang="en-US" dirty="0"/>
          </a:p>
        </p:txBody>
      </p:sp>
    </p:spTree>
    <p:extLst>
      <p:ext uri="{BB962C8B-B14F-4D97-AF65-F5344CB8AC3E}">
        <p14:creationId xmlns:p14="http://schemas.microsoft.com/office/powerpoint/2010/main" val="2650113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خلاصه  اقدامات دانشجویان  قبل از دفاع  </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ar-SA" dirty="0"/>
              <a:t>.انتخاب واحد پایان نامه </a:t>
            </a:r>
            <a:r>
              <a:rPr lang="fa-IR" dirty="0" smtClean="0"/>
              <a:t>(</a:t>
            </a:r>
            <a:r>
              <a:rPr lang="ar-SA" dirty="0" smtClean="0"/>
              <a:t>بعد </a:t>
            </a:r>
            <a:r>
              <a:rPr lang="ar-SA" dirty="0"/>
              <a:t>از قبولی امتحان </a:t>
            </a:r>
            <a:r>
              <a:rPr lang="ar-SA" dirty="0" smtClean="0"/>
              <a:t>جامع</a:t>
            </a:r>
            <a:r>
              <a:rPr lang="fa-IR" dirty="0" smtClean="0"/>
              <a:t>) </a:t>
            </a:r>
            <a:r>
              <a:rPr lang="ar-SA" dirty="0" smtClean="0"/>
              <a:t>و </a:t>
            </a:r>
            <a:r>
              <a:rPr lang="ar-SA" dirty="0"/>
              <a:t>اینکه دانشجویی واحد درسی نداشته </a:t>
            </a:r>
            <a:r>
              <a:rPr lang="ar-SA" dirty="0" smtClean="0"/>
              <a:t>باشد</a:t>
            </a:r>
            <a:r>
              <a:rPr lang="en-US" dirty="0" smtClean="0"/>
              <a:t>.</a:t>
            </a:r>
            <a:endParaRPr lang="en-US" dirty="0"/>
          </a:p>
          <a:p>
            <a:pPr algn="r" rtl="1"/>
            <a:r>
              <a:rPr lang="ar-SA" dirty="0"/>
              <a:t>کلیه امور پایان نامه در سامانه پژوهشیار انجام می </a:t>
            </a:r>
            <a:r>
              <a:rPr lang="ar-SA" dirty="0" smtClean="0"/>
              <a:t>شود</a:t>
            </a:r>
            <a:r>
              <a:rPr lang="fa-IR" dirty="0" smtClean="0"/>
              <a:t>. (</a:t>
            </a:r>
            <a:r>
              <a:rPr lang="en-US" dirty="0"/>
              <a:t>https://ris.iau.ac.ir/</a:t>
            </a:r>
            <a:r>
              <a:rPr lang="fa-IR" dirty="0" smtClean="0"/>
              <a:t> )</a:t>
            </a:r>
            <a:endParaRPr lang="en-US" dirty="0"/>
          </a:p>
          <a:p>
            <a:pPr algn="r" rtl="1"/>
            <a:r>
              <a:rPr lang="ar-SA" dirty="0" smtClean="0"/>
              <a:t>قبل </a:t>
            </a:r>
            <a:r>
              <a:rPr lang="ar-SA" dirty="0"/>
              <a:t>از ثبت نام در سامانه پژوهشیار دانشجو جهت انتخاب موضوع و انتخاب اساتید راهنما و مشاور با مدیر گروه مشاوره انجام دهد و توافق شفاهی حاصل کند </a:t>
            </a:r>
            <a:endParaRPr lang="en-US" dirty="0" smtClean="0"/>
          </a:p>
          <a:p>
            <a:pPr algn="r" rtl="1"/>
            <a:r>
              <a:rPr lang="ar-SA" dirty="0" smtClean="0"/>
              <a:t>ثبت </a:t>
            </a:r>
            <a:r>
              <a:rPr lang="ar-SA" dirty="0"/>
              <a:t>موضوع در سامانه پژوهشیار شش مرحله است که این مراحل با تایید استاد راهنما و مشاور و مدیر گروه انجام می‌پذیرد و به تایید نهایی شورای پژوهشی واحد می رسد </a:t>
            </a:r>
            <a:endParaRPr lang="en-US" dirty="0" smtClean="0"/>
          </a:p>
          <a:p>
            <a:pPr algn="r" rtl="1"/>
            <a:r>
              <a:rPr lang="ar-SA" dirty="0" smtClean="0"/>
              <a:t>مرحله </a:t>
            </a:r>
            <a:r>
              <a:rPr lang="ar-SA" dirty="0"/>
              <a:t>دوم از قسمت های فعالیت های شما در صفحه شخصی دانشجو فعالیت های ارسالی انتخاب شود از قسمت پروپوزال رساله غیرپزشکی دکتری برای دانشجویان دکترا ثبت و تکمیل پروپوزال انجام شود که در سامانه بقیه مراحل مشخص است تایید اساتید و مدیر گروه انجام </a:t>
            </a:r>
            <a:r>
              <a:rPr lang="ar-SA" dirty="0" smtClean="0"/>
              <a:t>شود</a:t>
            </a:r>
            <a:endParaRPr lang="en-US" dirty="0" smtClean="0"/>
          </a:p>
          <a:p>
            <a:pPr algn="r" rtl="1"/>
            <a:r>
              <a:rPr lang="ar-SA" dirty="0" smtClean="0"/>
              <a:t> </a:t>
            </a:r>
            <a:endParaRPr lang="en-US" dirty="0"/>
          </a:p>
        </p:txBody>
      </p:sp>
    </p:spTree>
    <p:extLst>
      <p:ext uri="{BB962C8B-B14F-4D97-AF65-F5344CB8AC3E}">
        <p14:creationId xmlns:p14="http://schemas.microsoft.com/office/powerpoint/2010/main" val="3330372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ar-SA" dirty="0"/>
              <a:t>دانشجو زمانی که به مرحله ۵ رسید با در دست داشتن مدارک ذیل درخواست دفاع پروپوزال کارنامه کل در ترم جاری که فقط باید داشته باشد گواهی امتحان جامع نمره زبان قبولی یا مشروط بر اساس ورودی دانشجو و استعلام ایجاد گزارش پیشینه پژوهش در سامانه ایرانداک</a:t>
            </a:r>
            <a:r>
              <a:rPr lang="en-US" dirty="0"/>
              <a:t> </a:t>
            </a:r>
            <a:r>
              <a:rPr lang="ar-SA" dirty="0"/>
              <a:t>به حوزه پژوهش مراجعه کند </a:t>
            </a:r>
            <a:endParaRPr lang="en-US" dirty="0"/>
          </a:p>
          <a:p>
            <a:r>
              <a:rPr lang="ar-SA" dirty="0"/>
              <a:t> مراحل بعدی در </a:t>
            </a:r>
            <a:r>
              <a:rPr lang="ar-SA" dirty="0" smtClean="0"/>
              <a:t>سامانه</a:t>
            </a:r>
            <a:r>
              <a:rPr lang="en-US" dirty="0" smtClean="0"/>
              <a:t> </a:t>
            </a:r>
            <a:r>
              <a:rPr lang="fa-IR" dirty="0" smtClean="0"/>
              <a:t>پژوهشیار</a:t>
            </a:r>
            <a:r>
              <a:rPr lang="ar-SA" dirty="0" smtClean="0"/>
              <a:t> </a:t>
            </a:r>
            <a:r>
              <a:rPr lang="ar-SA" dirty="0"/>
              <a:t>به طور کاملا مشخص وجود دارد</a:t>
            </a:r>
            <a:endParaRPr lang="en-US" dirty="0"/>
          </a:p>
          <a:p>
            <a:r>
              <a:rPr lang="ar-SA" dirty="0"/>
              <a:t>بررسی هر یک از اساتید راهنما مشاور و داور </a:t>
            </a:r>
            <a:r>
              <a:rPr lang="ar-SA" dirty="0" smtClean="0"/>
              <a:t>غیر</a:t>
            </a:r>
            <a:r>
              <a:rPr lang="fa-IR" dirty="0" smtClean="0"/>
              <a:t> عضو هیات </a:t>
            </a:r>
            <a:r>
              <a:rPr lang="ar-SA" dirty="0" smtClean="0"/>
              <a:t>علمی </a:t>
            </a:r>
            <a:r>
              <a:rPr lang="ar-SA" dirty="0"/>
              <a:t>واحد نور با در دست با ارسال مدارک ذیل انجام می شود حکم کارگزینی صفحه اول دفترچه بیمه شماره حساب سیبای بانک ملی نامه تاییدیه مدیر گروه اساتید مطلوب قبل از انتخاب باید به عنوان باید تایید مدیر گروه رسیده باشند و همچنین در سامانه‌پژوهشیار تعریف شده باشد </a:t>
            </a:r>
            <a:endParaRPr lang="en-US" dirty="0"/>
          </a:p>
          <a:p>
            <a:endParaRPr lang="en-US" dirty="0"/>
          </a:p>
        </p:txBody>
      </p:sp>
    </p:spTree>
    <p:extLst>
      <p:ext uri="{BB962C8B-B14F-4D97-AF65-F5344CB8AC3E}">
        <p14:creationId xmlns:p14="http://schemas.microsoft.com/office/powerpoint/2010/main" val="1636748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75765"/>
            <a:ext cx="12192000" cy="5782236"/>
          </a:xfrm>
        </p:spPr>
      </p:pic>
      <p:sp>
        <p:nvSpPr>
          <p:cNvPr id="5" name="TextBox 4"/>
          <p:cNvSpPr txBox="1"/>
          <p:nvPr/>
        </p:nvSpPr>
        <p:spPr>
          <a:xfrm>
            <a:off x="3345629" y="441064"/>
            <a:ext cx="4034118" cy="369332"/>
          </a:xfrm>
          <a:prstGeom prst="rect">
            <a:avLst/>
          </a:prstGeom>
          <a:noFill/>
        </p:spPr>
        <p:txBody>
          <a:bodyPr wrap="square" rtlCol="0">
            <a:spAutoFit/>
          </a:bodyPr>
          <a:lstStyle/>
          <a:p>
            <a:pPr algn="r" rtl="1"/>
            <a:r>
              <a:rPr lang="fa-IR" dirty="0" smtClean="0"/>
              <a:t>نمونه صفحه پژوهشیار برای پیش دفاع  دانشجویان</a:t>
            </a:r>
            <a:endParaRPr lang="en-US" dirty="0"/>
          </a:p>
        </p:txBody>
      </p:sp>
    </p:spTree>
    <p:extLst>
      <p:ext uri="{BB962C8B-B14F-4D97-AF65-F5344CB8AC3E}">
        <p14:creationId xmlns:p14="http://schemas.microsoft.com/office/powerpoint/2010/main" val="491043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b="1" dirty="0" smtClean="0">
                <a:solidFill>
                  <a:srgbClr val="333333"/>
                </a:solidFill>
                <a:latin typeface="IRANSans"/>
              </a:rPr>
              <a:t>پیش</a:t>
            </a:r>
            <a:r>
              <a:rPr lang="en-US" b="1" dirty="0" smtClean="0">
                <a:solidFill>
                  <a:srgbClr val="333333"/>
                </a:solidFill>
                <a:latin typeface="IRANSans"/>
              </a:rPr>
              <a:t> </a:t>
            </a:r>
            <a:r>
              <a:rPr lang="fa-IR" b="1" dirty="0" smtClean="0">
                <a:solidFill>
                  <a:srgbClr val="333333"/>
                </a:solidFill>
                <a:latin typeface="IRANSans"/>
              </a:rPr>
              <a:t>دفاع </a:t>
            </a:r>
            <a:r>
              <a:rPr lang="fa-IR" b="1" dirty="0">
                <a:solidFill>
                  <a:srgbClr val="333333"/>
                </a:solidFill>
                <a:latin typeface="IRANSans"/>
              </a:rPr>
              <a:t>متمرکز دانشجویان دکتری </a:t>
            </a:r>
            <a:r>
              <a:rPr lang="fa-IR" b="1" dirty="0" smtClean="0">
                <a:solidFill>
                  <a:srgbClr val="333333"/>
                </a:solidFill>
                <a:latin typeface="IRANSans"/>
              </a:rPr>
              <a:t>تخصصی</a:t>
            </a:r>
            <a:endParaRPr lang="en-US" dirty="0"/>
          </a:p>
        </p:txBody>
      </p:sp>
      <p:sp>
        <p:nvSpPr>
          <p:cNvPr id="4" name="Rectangle 3"/>
          <p:cNvSpPr/>
          <p:nvPr/>
        </p:nvSpPr>
        <p:spPr>
          <a:xfrm>
            <a:off x="886609" y="2082592"/>
            <a:ext cx="10467191" cy="4385816"/>
          </a:xfrm>
          <a:prstGeom prst="rect">
            <a:avLst/>
          </a:prstGeom>
        </p:spPr>
        <p:txBody>
          <a:bodyPr wrap="square">
            <a:spAutoFit/>
          </a:bodyPr>
          <a:lstStyle/>
          <a:p>
            <a:pPr algn="r" rtl="1">
              <a:lnSpc>
                <a:spcPct val="150000"/>
              </a:lnSpc>
            </a:pPr>
            <a:r>
              <a:rPr lang="fa-IR" dirty="0">
                <a:solidFill>
                  <a:srgbClr val="333333"/>
                </a:solidFill>
                <a:latin typeface="IRANSans"/>
              </a:rPr>
              <a:t/>
            </a:r>
            <a:br>
              <a:rPr lang="fa-IR" dirty="0">
                <a:solidFill>
                  <a:srgbClr val="333333"/>
                </a:solidFill>
                <a:latin typeface="IRANSans"/>
              </a:rPr>
            </a:br>
            <a:r>
              <a:rPr lang="fa-IR" dirty="0" smtClean="0">
                <a:solidFill>
                  <a:srgbClr val="333333"/>
                </a:solidFill>
                <a:latin typeface="IRANSans"/>
              </a:rPr>
              <a:t>با </a:t>
            </a:r>
            <a:r>
              <a:rPr lang="fa-IR" dirty="0">
                <a:solidFill>
                  <a:srgbClr val="333333"/>
                </a:solidFill>
                <a:latin typeface="IRANSans"/>
              </a:rPr>
              <a:t>توجه به روند جدید </a:t>
            </a:r>
            <a:r>
              <a:rPr lang="fa-IR" dirty="0" smtClean="0">
                <a:solidFill>
                  <a:srgbClr val="333333"/>
                </a:solidFill>
                <a:latin typeface="IRANSans"/>
              </a:rPr>
              <a:t>پیش</a:t>
            </a:r>
            <a:r>
              <a:rPr lang="en-US" dirty="0" smtClean="0">
                <a:solidFill>
                  <a:srgbClr val="333333"/>
                </a:solidFill>
                <a:latin typeface="IRANSans"/>
              </a:rPr>
              <a:t> </a:t>
            </a:r>
            <a:r>
              <a:rPr lang="fa-IR" dirty="0" smtClean="0">
                <a:solidFill>
                  <a:srgbClr val="333333"/>
                </a:solidFill>
                <a:latin typeface="IRANSans"/>
              </a:rPr>
              <a:t>دفاع </a:t>
            </a:r>
            <a:r>
              <a:rPr lang="fa-IR" dirty="0">
                <a:solidFill>
                  <a:srgbClr val="333333"/>
                </a:solidFill>
                <a:latin typeface="IRANSans"/>
              </a:rPr>
              <a:t>متمرکز دانشجویان دکتری تخصصی، در مرحله 6 گردش کار پروپوزال، دانشجو باید با بارگذاری مستندات مورد نیاز در سامانه، آنها را برای استاد راهنمای خود، مرحله 7، ارسال کند. استاد راهنما بادریافت ومطالعه فایلهای ارسال شده توسط دانشجو، می‌تواند آنها را مورد تایید قرار دهد و به مرحله بعد، جهت بررسی و تایید به واحد دانشگاهی ارسال کند. واحد دانشگاهی مستندات دانشجو را بررسی می‌کند و در صورت تایید، آنها را برای برگزاری جلسه پیشدفاع به شوراهای پیشدفاع در سازمان مرکزی دانشگاه آزاداسلامی ارسال می‌شود. پس از تعیین تاریخ پیشدفاع و برگزاری جلسه و موفقیت دانشجو در پیشدفاع، دانشجو از مرحله 9 به مرحله 10 منتقل می‌شود. در مرحله 10 تایید و یا عدم تایید نهایی پیشدفاع باید توسط مدیر کل پژوهش و تحصیلات تکمیلی مربوطه انجام شود. در صورت تایید پیشدفاع، دانشجو به مرحله 11 منتقل می‌شود، ولی در صورت عدم موفققیت دانشجو در کسب تایید مرحله 10، دانشجو به مرحله 6 منتقل می‌شود.</a:t>
            </a:r>
          </a:p>
          <a:p>
            <a:pPr algn="r" rtl="1"/>
            <a:r>
              <a:rPr lang="fa-IR" dirty="0">
                <a:solidFill>
                  <a:srgbClr val="333333"/>
                </a:solidFill>
                <a:latin typeface="IRANSans"/>
              </a:rPr>
              <a:t/>
            </a:r>
            <a:br>
              <a:rPr lang="fa-IR" dirty="0">
                <a:solidFill>
                  <a:srgbClr val="333333"/>
                </a:solidFill>
                <a:latin typeface="IRANSans"/>
              </a:rPr>
            </a:br>
            <a:endParaRPr lang="en-US" dirty="0"/>
          </a:p>
        </p:txBody>
      </p:sp>
    </p:spTree>
    <p:extLst>
      <p:ext uri="{BB962C8B-B14F-4D97-AF65-F5344CB8AC3E}">
        <p14:creationId xmlns:p14="http://schemas.microsoft.com/office/powerpoint/2010/main" val="3544609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dirty="0" smtClean="0">
                <a:cs typeface="B Lotus" panose="00000400000000000000" pitchFamily="2" charset="-78"/>
              </a:rPr>
              <a:t>فیلم آموزشی گردش فعالیت ها در سامانه پژوهشیار</a:t>
            </a:r>
            <a:endParaRPr lang="en-US" b="1" dirty="0">
              <a:cs typeface="B Lotus" panose="00000400000000000000" pitchFamily="2" charset="-78"/>
            </a:endParaRPr>
          </a:p>
        </p:txBody>
      </p:sp>
      <p:pic>
        <p:nvPicPr>
          <p:cNvPr id="4" name="pajuheshyar- guide- Student">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38201" y="1825625"/>
            <a:ext cx="10102326" cy="4351338"/>
          </a:xfrm>
        </p:spPr>
      </p:pic>
    </p:spTree>
    <p:extLst>
      <p:ext uri="{BB962C8B-B14F-4D97-AF65-F5344CB8AC3E}">
        <p14:creationId xmlns:p14="http://schemas.microsoft.com/office/powerpoint/2010/main" val="3191006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fa-IR" dirty="0" smtClean="0"/>
              <a:t> بخشنامه جدید دفاع دانشجویان دکتری</a:t>
            </a:r>
            <a:endParaRPr lang="en-US" dirty="0"/>
          </a:p>
        </p:txBody>
      </p:sp>
      <p:pic>
        <p:nvPicPr>
          <p:cNvPr id="18" name="bakhshname 7-12-98">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3124200" y="3695700"/>
            <a:ext cx="609600" cy="609600"/>
          </a:xfrm>
        </p:spPr>
      </p:pic>
      <p:pic>
        <p:nvPicPr>
          <p:cNvPr id="17" name="Content Placeholder 16"/>
          <p:cNvPicPr>
            <a:picLocks noGrp="1" noChangeAspect="1"/>
          </p:cNvPicPr>
          <p:nvPr>
            <p:ph sz="half" idx="2"/>
          </p:nvPr>
        </p:nvPicPr>
        <p:blipFill>
          <a:blip r:embed="rId5" cstate="print">
            <a:extLst>
              <a:ext uri="{28A0092B-C50C-407E-A947-70E740481C1C}">
                <a14:useLocalDpi xmlns:a14="http://schemas.microsoft.com/office/drawing/2010/main" val="0"/>
              </a:ext>
            </a:extLst>
          </a:blip>
          <a:stretch>
            <a:fillRect/>
          </a:stretch>
        </p:blipFill>
        <p:spPr>
          <a:xfrm>
            <a:off x="6687803" y="1825625"/>
            <a:ext cx="4150393" cy="4351338"/>
          </a:xfrm>
        </p:spPr>
      </p:pic>
    </p:spTree>
    <p:extLst>
      <p:ext uri="{BB962C8B-B14F-4D97-AF65-F5344CB8AC3E}">
        <p14:creationId xmlns:p14="http://schemas.microsoft.com/office/powerpoint/2010/main" val="1526025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1928" fill="hold"/>
                                        <p:tgtEl>
                                          <p:spTgt spid="18"/>
                                        </p:tgtEl>
                                      </p:cBhvr>
                                    </p:cmd>
                                  </p:childTnLst>
                                </p:cTn>
                              </p:par>
                            </p:childTnLst>
                          </p:cTn>
                        </p:par>
                      </p:childTnLst>
                    </p:cTn>
                  </p:par>
                </p:childTnLst>
              </p:cTn>
              <p:nextCondLst>
                <p:cond evt="onClick" delay="0">
                  <p:tgtEl>
                    <p:spTgt spid="18"/>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dirty="0" smtClean="0"/>
              <a:t>قسمت دوم	</a:t>
            </a:r>
            <a:endParaRPr lang="en-US" dirty="0"/>
          </a:p>
        </p:txBody>
      </p:sp>
      <p:sp>
        <p:nvSpPr>
          <p:cNvPr id="6" name="Content Placeholder 5"/>
          <p:cNvSpPr>
            <a:spLocks noGrp="1"/>
          </p:cNvSpPr>
          <p:nvPr>
            <p:ph idx="1"/>
          </p:nvPr>
        </p:nvSpPr>
        <p:spPr/>
        <p:txBody>
          <a:bodyPr/>
          <a:lstStyle/>
          <a:p>
            <a:r>
              <a:rPr lang="fa-IR" dirty="0" smtClean="0"/>
              <a:t>ارزیابی مقالات</a:t>
            </a:r>
            <a:endParaRPr lang="en-US" dirty="0"/>
          </a:p>
        </p:txBody>
      </p:sp>
    </p:spTree>
    <p:extLst>
      <p:ext uri="{BB962C8B-B14F-4D97-AF65-F5344CB8AC3E}">
        <p14:creationId xmlns:p14="http://schemas.microsoft.com/office/powerpoint/2010/main" val="3476769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694" y="176749"/>
            <a:ext cx="10515600" cy="673257"/>
          </a:xfrm>
        </p:spPr>
        <p:txBody>
          <a:bodyPr>
            <a:normAutofit fontScale="90000"/>
          </a:bodyPr>
          <a:lstStyle/>
          <a:p>
            <a:r>
              <a:rPr lang="fa-IR" dirty="0" smtClean="0"/>
              <a:t>شبکه پژوهشگاهی و آزمایشگاهی- مرجع فایل های پژوهشی</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006"/>
            <a:ext cx="11940988" cy="6109556"/>
          </a:xfrm>
        </p:spPr>
      </p:pic>
    </p:spTree>
    <p:extLst>
      <p:ext uri="{BB962C8B-B14F-4D97-AF65-F5344CB8AC3E}">
        <p14:creationId xmlns:p14="http://schemas.microsoft.com/office/powerpoint/2010/main" val="4096789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367</Words>
  <Application>Microsoft Office PowerPoint</Application>
  <PresentationFormat>Widescreen</PresentationFormat>
  <Paragraphs>37</Paragraphs>
  <Slides>19</Slides>
  <Notes>0</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Arial</vt:lpstr>
      <vt:lpstr>B Lotus</vt:lpstr>
      <vt:lpstr>B Naz</vt:lpstr>
      <vt:lpstr>B Nazanin</vt:lpstr>
      <vt:lpstr>B zar</vt:lpstr>
      <vt:lpstr>Calibri</vt:lpstr>
      <vt:lpstr>Calibri Light</vt:lpstr>
      <vt:lpstr>IRANSans</vt:lpstr>
      <vt:lpstr>Times New Roman</vt:lpstr>
      <vt:lpstr>Office Theme</vt:lpstr>
      <vt:lpstr>PowerPoint Presentation</vt:lpstr>
      <vt:lpstr>خلاصه  اقدامات دانشجویان  قبل از دفاع  </vt:lpstr>
      <vt:lpstr>PowerPoint Presentation</vt:lpstr>
      <vt:lpstr>PowerPoint Presentation</vt:lpstr>
      <vt:lpstr>پیش دفاع متمرکز دانشجویان دکتری تخصصی</vt:lpstr>
      <vt:lpstr>فیلم آموزشی گردش فعالیت ها در سامانه پژوهشیار</vt:lpstr>
      <vt:lpstr> بخشنامه جدید دفاع دانشجویان دکتری</vt:lpstr>
      <vt:lpstr>قسمت دوم </vt:lpstr>
      <vt:lpstr>شبکه پژوهشگاهی و آزمایشگاهی- مرجع فایل های پژوهشی</vt:lpstr>
      <vt:lpstr>PowerPoint Presentation</vt:lpstr>
      <vt:lpstr>PowerPoint Presentation</vt:lpstr>
      <vt:lpstr>ISSN</vt:lpstr>
      <vt:lpstr>PowerPoint Presentation</vt:lpstr>
      <vt:lpstr>ارزیابی مقالات</vt:lpstr>
      <vt:lpstr>ارزیابی مقالات</vt:lpstr>
      <vt:lpstr>PowerPoint Presentation</vt:lpstr>
      <vt:lpstr>PowerPoint Presentation</vt:lpstr>
      <vt:lpstr>PowerPoint Presentation</vt:lpstr>
      <vt:lpstr>PowerPoint Presentation</vt:lpstr>
    </vt:vector>
  </TitlesOfParts>
  <Company>by adguard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ISSN</dc:title>
  <dc:creator>Aliakbar</dc:creator>
  <cp:lastModifiedBy>Shimeh</cp:lastModifiedBy>
  <cp:revision>37</cp:revision>
  <dcterms:created xsi:type="dcterms:W3CDTF">2020-12-06T13:21:24Z</dcterms:created>
  <dcterms:modified xsi:type="dcterms:W3CDTF">2020-12-13T13:09:50Z</dcterms:modified>
</cp:coreProperties>
</file>